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0" r:id="rId1"/>
  </p:sldMasterIdLst>
  <p:sldIdLst>
    <p:sldId id="256" r:id="rId2"/>
    <p:sldId id="257" r:id="rId3"/>
    <p:sldId id="258" r:id="rId4"/>
    <p:sldId id="260" r:id="rId5"/>
    <p:sldId id="288" r:id="rId6"/>
    <p:sldId id="262" r:id="rId7"/>
    <p:sldId id="263" r:id="rId8"/>
    <p:sldId id="264" r:id="rId9"/>
    <p:sldId id="265" r:id="rId10"/>
    <p:sldId id="266" r:id="rId11"/>
    <p:sldId id="28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8" r:id="rId20"/>
    <p:sldId id="269" r:id="rId21"/>
    <p:sldId id="290" r:id="rId22"/>
    <p:sldId id="271" r:id="rId23"/>
    <p:sldId id="272" r:id="rId24"/>
    <p:sldId id="273" r:id="rId25"/>
    <p:sldId id="274" r:id="rId26"/>
    <p:sldId id="277" r:id="rId27"/>
    <p:sldId id="285" r:id="rId28"/>
    <p:sldId id="275" r:id="rId2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LLA RAMASIRISHA" initials="JR" lastIdx="1" clrIdx="0">
    <p:extLst>
      <p:ext uri="{19B8F6BF-5375-455C-9EA6-DF929625EA0E}">
        <p15:presenceInfo xmlns:p15="http://schemas.microsoft.com/office/powerpoint/2012/main" userId="af1165f395d7e04d" providerId="Windows Live"/>
      </p:ext>
    </p:extLst>
  </p:cmAuthor>
  <p:cmAuthor id="2" name="RAJ KUMAR GUBBALA" initials="RKG" lastIdx="1" clrIdx="1">
    <p:extLst>
      <p:ext uri="{19B8F6BF-5375-455C-9EA6-DF929625EA0E}">
        <p15:presenceInfo xmlns:p15="http://schemas.microsoft.com/office/powerpoint/2012/main" userId="0a2d2722fbdca4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66" d="100"/>
          <a:sy n="66" d="100"/>
        </p:scale>
        <p:origin x="66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34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8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9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2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1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20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1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24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16995"/>
              </p:ext>
            </p:extLst>
          </p:nvPr>
        </p:nvGraphicFramePr>
        <p:xfrm>
          <a:off x="457200" y="3886200"/>
          <a:ext cx="11201401" cy="1779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7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3395">
                <a:tc>
                  <a:txBody>
                    <a:bodyPr/>
                    <a:lstStyle/>
                    <a:p>
                      <a:pPr marL="31750">
                        <a:lnSpc>
                          <a:spcPts val="262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UNDER THE GUIDANCE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OF: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Mr.B.VEERENDRA.,M.Tech.,(Ph.D)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HOD,Assoc.Prof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9305" marR="213995" indent="-43180">
                        <a:lnSpc>
                          <a:spcPct val="101699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PRESENTED 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BY: </a:t>
                      </a:r>
                      <a:endParaRPr lang="en-IN" sz="2400" b="1" spc="-5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9305" marR="213995" indent="-43180">
                        <a:lnSpc>
                          <a:spcPct val="101699"/>
                        </a:lnSpc>
                        <a:spcBef>
                          <a:spcPts val="95"/>
                        </a:spcBef>
                      </a:pPr>
                      <a:r>
                        <a:rPr lang="en-IN" sz="2400" b="1" spc="-5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G.RAJ KUMAR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221615" marR="24130" indent="15240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(18J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1A05</a:t>
                      </a:r>
                      <a:r>
                        <a:rPr lang="en-IN"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9850">
                        <a:lnSpc>
                          <a:spcPts val="273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CSE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Department.</a:t>
                      </a: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5655">
                        <a:lnSpc>
                          <a:spcPts val="2730"/>
                        </a:lnSpc>
                      </a:pP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2730"/>
                        </a:lnSpc>
                      </a:pPr>
                      <a:endParaRPr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0">
                        <a:lnSpc>
                          <a:spcPts val="2670"/>
                        </a:lnSpc>
                      </a:pP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2670"/>
                        </a:lnSpc>
                      </a:pPr>
                      <a:endParaRPr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339" y="1307719"/>
            <a:ext cx="1006157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HAND WEB</a:t>
            </a:r>
            <a:r>
              <a:rPr b="1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IN" sz="1800" spc="-5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sz="1800" spc="-5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CONTROLLING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BROWSER VIA DIFFERENT HAND</a:t>
            </a:r>
            <a:r>
              <a:rPr sz="2400" spc="-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GESTURES</a:t>
            </a:r>
            <a:r>
              <a:rPr sz="2400" spc="-5" dirty="0"/>
              <a:t>)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7171" y="307670"/>
            <a:ext cx="35514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1" y="971340"/>
            <a:ext cx="10820400" cy="5718232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430"/>
              </a:spcBef>
            </a:pPr>
            <a:r>
              <a:rPr sz="3600" b="1" spc="-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Otsu’s </a:t>
            </a:r>
            <a:r>
              <a:rPr sz="3600" b="1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thresholding</a:t>
            </a:r>
            <a:r>
              <a:rPr sz="3600" b="1" spc="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  <a:endParaRPr lang="en-IN" sz="3600" b="1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7815">
              <a:lnSpc>
                <a:spcPct val="100000"/>
              </a:lnSpc>
              <a:spcBef>
                <a:spcPts val="1430"/>
              </a:spcBef>
            </a:pP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800" spc="-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Otsu’s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is used to automatically 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based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 of the histogram of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5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image.</a:t>
            </a: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endParaRPr lang="en-US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Otsu’s method is an thresholding way for binarization in image processing.</a:t>
            </a: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endParaRPr lang="en-US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can find the optimal threshold value of the image by going through all possible threshold values (from 0 to 255).</a:t>
            </a: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</a:pPr>
            <a:endParaRPr lang="en-US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2121E-836F-7460-A2E0-07552809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43000"/>
            <a:ext cx="4304149" cy="3225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51DA0-A7BE-A735-20A8-619A6540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9200"/>
            <a:ext cx="4304149" cy="322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E1ED4-F470-6CC0-7CD8-2FFE3BE841CC}"/>
              </a:ext>
            </a:extLst>
          </p:cNvPr>
          <p:cNvSpPr txBox="1"/>
          <p:nvPr/>
        </p:nvSpPr>
        <p:spPr>
          <a:xfrm>
            <a:off x="-1604" y="4953000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Gray scale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A658D-55D8-C240-937E-0AB0880CC1F1}"/>
              </a:ext>
            </a:extLst>
          </p:cNvPr>
          <p:cNvSpPr txBox="1"/>
          <p:nvPr/>
        </p:nvSpPr>
        <p:spPr>
          <a:xfrm>
            <a:off x="5257800" y="4953000"/>
            <a:ext cx="609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thresholded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using Otsu’s Algorithm</a:t>
            </a:r>
          </a:p>
        </p:txBody>
      </p:sp>
    </p:spTree>
    <p:extLst>
      <p:ext uri="{BB962C8B-B14F-4D97-AF65-F5344CB8AC3E}">
        <p14:creationId xmlns:p14="http://schemas.microsoft.com/office/powerpoint/2010/main" val="398722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13A-26EB-94DA-330F-2D7784E5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UML DIAGRAMS</a:t>
            </a:r>
            <a:br>
              <a:rPr lang="en-IN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A0A02-DE5B-B9BA-DCBD-F73B3492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1"/>
            <a:ext cx="10820399" cy="1904999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CLASS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Class Diagram consists of the classes and the object and the interaction between them. It mainly deals with interaction between classes in the system , their behaviour and properties of the 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9579E-6BF4-6F32-799D-A882656C2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7" y="3352800"/>
            <a:ext cx="5936034" cy="31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6AC3-DEF6-C3AD-04FC-759777DF6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4800"/>
            <a:ext cx="9517434" cy="685801"/>
          </a:xfrm>
        </p:spPr>
        <p:txBody>
          <a:bodyPr>
            <a:normAutofit/>
          </a:bodyPr>
          <a:lstStyle/>
          <a:p>
            <a:r>
              <a:rPr lang="en-IN" dirty="0">
                <a:cs typeface="Times New Roman" panose="02020603050405020304" pitchFamily="18" charset="0"/>
              </a:rPr>
              <a:t>  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4330-759B-6659-E8D7-CE695380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90601"/>
            <a:ext cx="10783889" cy="91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+mn-lt"/>
                <a:cs typeface="Times New Roman" panose="02020603050405020304" pitchFamily="18" charset="0"/>
              </a:rPr>
              <a:t>  Use case diagram consists of use cases and actors and show the interaction between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BCB8E-FFD4-60A3-1066-22AF5612A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57400"/>
            <a:ext cx="5715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8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BB10-017D-FA14-E884-C4F5146F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2401"/>
            <a:ext cx="10131425" cy="838200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7E05-1AE7-C8F1-132D-8A74A7E90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62000"/>
            <a:ext cx="10439400" cy="1447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It is an interaction diagram that emphasizes the time-ordering the messages.</a:t>
            </a:r>
            <a:endParaRPr lang="en-IN"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2EA64-4308-81F7-1BA3-7B219350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3" y="1905000"/>
            <a:ext cx="44957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C5D-22B5-24AA-8C02-13F81818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066800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B45B-373B-91E5-DD7E-A7F84827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838200"/>
            <a:ext cx="10708670" cy="11430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Activity diagram shows the flow from activity to activity with in a system . It emphasizes the flow of control among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703E0-0DDD-1B6D-27E0-B52F5FB74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5000"/>
            <a:ext cx="211074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0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26A5-E644-B1BB-8E6B-E6779AF2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0282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COLLABORATION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F6F9-16C4-3749-064E-689B04C8F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71007"/>
            <a:ext cx="10479090" cy="10149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It emphasizes the structural organisation of the objects that send and receive the messages.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5540D-C719-143F-6605-310F8188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89889"/>
            <a:ext cx="6324600" cy="45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E291-857E-F4F5-3E9C-E31302C7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219199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COMPONENT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0DA5-8F16-B090-8F02-E4235C64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0" y="628850"/>
            <a:ext cx="11734801" cy="1676399"/>
          </a:xfrm>
        </p:spPr>
        <p:txBody>
          <a:bodyPr>
            <a:normAutofit/>
          </a:bodyPr>
          <a:lstStyle/>
          <a:p>
            <a:pPr lvl="3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It shows the organization and dependency among the set of components.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D756-5030-2574-7039-EEC49423F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3530"/>
            <a:ext cx="7267575" cy="3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E448-4150-2B66-BD45-0CE9E40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143000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DEPLOYMENT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E36D-56BF-38D8-66C5-02103001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066801"/>
            <a:ext cx="11165870" cy="1524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It is a static deployment view . Deployment diagram shows the configuration of runtime processing nodes and the components.</a:t>
            </a: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87C86-4268-BF31-08D2-0942FBD2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1"/>
            <a:ext cx="5419725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3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850519"/>
            <a:ext cx="4819142" cy="519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97430">
              <a:lnSpc>
                <a:spcPct val="100000"/>
              </a:lnSpc>
              <a:spcBef>
                <a:spcPts val="100"/>
              </a:spcBef>
            </a:pPr>
            <a:r>
              <a:rPr sz="2400" u="sng" spc="-5" dirty="0">
                <a:solidFill>
                  <a:srgbClr val="FFFFFF"/>
                </a:solidFill>
                <a:latin typeface="Times New Roman"/>
                <a:cs typeface="Times New Roman"/>
              </a:rPr>
              <a:t>main.py</a:t>
            </a:r>
            <a:r>
              <a:rPr lang="en-IN" sz="2400" u="sng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</a:p>
          <a:p>
            <a:pPr marL="12700" marR="2297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cv2</a:t>
            </a:r>
            <a:endParaRPr sz="2400" dirty="0">
              <a:latin typeface="Times New Roman"/>
              <a:cs typeface="Times New Roman"/>
            </a:endParaRPr>
          </a:p>
          <a:p>
            <a:pPr marL="12700" marR="117983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 numpy as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np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math</a:t>
            </a:r>
            <a:endParaRPr sz="2400" dirty="0">
              <a:latin typeface="Times New Roman"/>
              <a:cs typeface="Times New Roman"/>
            </a:endParaRPr>
          </a:p>
          <a:p>
            <a:pPr marL="12700" marR="39243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 web browser as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wb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print("Enter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full website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for")</a:t>
            </a:r>
            <a:endParaRPr sz="2400" dirty="0">
              <a:latin typeface="Times New Roman"/>
              <a:cs typeface="Times New Roman"/>
            </a:endParaRPr>
          </a:p>
          <a:p>
            <a:pPr marL="12700" marR="12871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print("\n2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fingers")  fingers2 =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input()  print("\n3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fingers")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fingers3 = input()  print("\n4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fingers")  fingers4 =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input()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tabs =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count =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cap =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cv2.VideoCapture(0)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4800" y="216141"/>
            <a:ext cx="940472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352124"/>
            <a:ext cx="3200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219200"/>
            <a:ext cx="6858000" cy="554831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105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10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00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sz="2400" spc="4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994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sz="2400" spc="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10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IN" sz="24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10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lang="en-IN"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 DIAGRAMS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994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OURCE</a:t>
            </a:r>
            <a:r>
              <a:rPr sz="2400" spc="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994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sz="2400" spc="-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15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sz="24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</a:t>
            </a:r>
            <a:endParaRPr lang="en-IN" sz="24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indent="-571500">
              <a:lnSpc>
                <a:spcPct val="100000"/>
              </a:lnSpc>
              <a:spcBef>
                <a:spcPts val="1015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r>
              <a:rPr lang="en-IN" sz="24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&amp; FUTURE SCOPE</a:t>
            </a:r>
          </a:p>
          <a:p>
            <a:pPr marL="584200" indent="-571500">
              <a:lnSpc>
                <a:spcPct val="100000"/>
              </a:lnSpc>
              <a:spcBef>
                <a:spcPts val="1015"/>
              </a:spcBef>
              <a:buSzPct val="80357"/>
              <a:buFont typeface="Wingdings"/>
              <a:buChar char=""/>
              <a:tabLst>
                <a:tab pos="583565" algn="l"/>
                <a:tab pos="58420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465785"/>
            <a:ext cx="6575425" cy="5968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(cap.isOpened()):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 read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ret,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cap.read()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 get hand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rectangle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sub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window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screen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cv2.rectangle(img,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(400, 400), (100, 100),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(0,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255, 0), 0)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crop_img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img[100:400,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100:400]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 convert to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grayscale</a:t>
            </a:r>
            <a:endParaRPr sz="2400" dirty="0">
              <a:latin typeface="Times New Roman"/>
              <a:cs typeface="Times New Roman"/>
            </a:endParaRPr>
          </a:p>
          <a:p>
            <a:pPr marL="12700" marR="1798320" indent="762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grey =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cv2.cvtColor(crop_img, 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cv2.COLOR_BGR2GRAY)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88900" marR="260477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# applying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gaussian</a:t>
            </a:r>
            <a:r>
              <a:rPr sz="2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blur  value = (35,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35)</a:t>
            </a:r>
            <a:endParaRPr sz="24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blurred =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cv2.GaussianBlur(grey,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value,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0)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AEA6-84E3-0352-04B4-C16A745B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-76200"/>
            <a:ext cx="6473826" cy="990601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+mn-lt"/>
              </a:rPr>
              <a:t>TEST CASES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B2CDCA-981D-6427-C8EF-6B6D32C43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787179"/>
              </p:ext>
            </p:extLst>
          </p:nvPr>
        </p:nvGraphicFramePr>
        <p:xfrm>
          <a:off x="457200" y="914400"/>
          <a:ext cx="11430000" cy="579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84297505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411484214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74652705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316389645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87674403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43697305"/>
                    </a:ext>
                  </a:extLst>
                </a:gridCol>
              </a:tblGrid>
              <a:tr h="1109980">
                <a:tc>
                  <a:txBody>
                    <a:bodyPr/>
                    <a:lstStyle/>
                    <a:p>
                      <a:r>
                        <a:rPr lang="en-IN" dirty="0"/>
                        <a:t>SNO1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62195"/>
                  </a:ext>
                </a:extLst>
              </a:tr>
              <a:tr h="1351281">
                <a:tc>
                  <a:txBody>
                    <a:bodyPr/>
                    <a:lstStyle/>
                    <a:p>
                      <a:r>
                        <a:rPr lang="en-IN" dirty="0"/>
                        <a:t>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Checking threshold, gesture, contours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Recognise gesture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cam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Gesture, threshold , contours should be opened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67155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r>
                        <a:rPr lang="en-IN" dirty="0"/>
                        <a:t>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fingers</a:t>
                      </a:r>
                      <a:r>
                        <a:rPr lang="en-IN" sz="2000" spc="-4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gesture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lang="en-IN" sz="2000" spc="-7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fingers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  <a:r>
                        <a:rPr lang="en-IN" sz="2000" spc="-1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page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  should</a:t>
                      </a:r>
                      <a:r>
                        <a:rPr lang="en-IN" sz="2000" spc="-10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  opened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36107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r>
                        <a:rPr lang="en-IN" dirty="0"/>
                        <a:t>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fingers</a:t>
                      </a:r>
                      <a:r>
                        <a:rPr lang="en-IN" sz="2000" spc="-4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gesture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lang="en-IN" sz="2000" spc="-7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three  fingers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  <a:r>
                        <a:rPr lang="en-IN" sz="2000" spc="-1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page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85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You</a:t>
                      </a:r>
                      <a:r>
                        <a:rPr lang="en-IN" sz="2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tube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should</a:t>
                      </a:r>
                      <a:r>
                        <a:rPr lang="en-IN" sz="2000" spc="-114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  opened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60724"/>
                  </a:ext>
                </a:extLst>
              </a:tr>
              <a:tr h="1109980">
                <a:tc>
                  <a:txBody>
                    <a:bodyPr/>
                    <a:lstStyle/>
                    <a:p>
                      <a:r>
                        <a:rPr lang="en-IN" dirty="0"/>
                        <a:t>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fingers</a:t>
                      </a:r>
                      <a:r>
                        <a:rPr lang="en-IN" sz="2000" spc="-4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gesture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lang="en-IN" sz="2000" spc="-8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four  fingers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  <a:r>
                        <a:rPr lang="en-IN" sz="2000" spc="-1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page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2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 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</a:t>
                      </a:r>
                      <a:r>
                        <a:rPr lang="en-IN" sz="2000" spc="-114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  opened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  <a:endParaRPr lang="en-IN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04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939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70554"/>
              </p:ext>
            </p:extLst>
          </p:nvPr>
        </p:nvGraphicFramePr>
        <p:xfrm>
          <a:off x="381001" y="1219200"/>
          <a:ext cx="10972800" cy="392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8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7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5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9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96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251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Checking whether website is opened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90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sz="2000" spc="-8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four  fingers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3075" marR="576580" indent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</a:p>
                    <a:p>
                      <a:pPr marL="473075" marR="576580" indent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</a:t>
                      </a:r>
                      <a:r>
                        <a:rPr sz="2000" spc="5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20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while</a:t>
                      </a:r>
                      <a:r>
                        <a:rPr sz="2000" spc="-2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</a:t>
                      </a: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3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263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Closing web browser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245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sz="2000" spc="-8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five  </a:t>
                      </a: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fingers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  <a:r>
                        <a:rPr sz="2000" spc="-1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page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17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IN" sz="2000" spc="-2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Browser should close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9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finger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gesture</a:t>
                      </a: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Show</a:t>
                      </a:r>
                      <a:r>
                        <a:rPr sz="2000" spc="-2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finger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page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 not open any tab </a:t>
                      </a:r>
                      <a:endParaRPr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Success</a:t>
                      </a: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387002"/>
            <a:ext cx="8229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1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sz="3200" b="1" spc="-10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sz="3200" b="1" spc="-90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5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009" y="2015771"/>
            <a:ext cx="5314188" cy="420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2065434"/>
            <a:ext cx="5791200" cy="4448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CE681E-5078-2608-25D0-9639B841C332}"/>
              </a:ext>
            </a:extLst>
          </p:cNvPr>
          <p:cNvSpPr/>
          <p:nvPr/>
        </p:nvSpPr>
        <p:spPr>
          <a:xfrm>
            <a:off x="567891" y="1228157"/>
            <a:ext cx="4495800" cy="45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Checking threshold , gesture and contours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FB413-971C-7DAC-9064-723E4D99AC83}"/>
              </a:ext>
            </a:extLst>
          </p:cNvPr>
          <p:cNvSpPr/>
          <p:nvPr/>
        </p:nvSpPr>
        <p:spPr>
          <a:xfrm>
            <a:off x="6858000" y="1218782"/>
            <a:ext cx="5029200" cy="444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Showing two fingers to open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5E775-9D56-0ABD-8DB2-D99C40416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5" y="2050195"/>
            <a:ext cx="5506211" cy="4351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1619E-693B-70B2-FD1F-879C59CD8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7" y="2062226"/>
            <a:ext cx="5506211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56488" y="2055876"/>
            <a:ext cx="4642103" cy="420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A3E70-9D47-EE95-5B6A-BA8DEE5F9D39}"/>
              </a:ext>
            </a:extLst>
          </p:cNvPr>
          <p:cNvSpPr/>
          <p:nvPr/>
        </p:nvSpPr>
        <p:spPr>
          <a:xfrm>
            <a:off x="856487" y="1143000"/>
            <a:ext cx="4642103" cy="509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Showing three fingers to open Youtube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7818E1-16FB-9785-32A8-9AA018737BAB}"/>
              </a:ext>
            </a:extLst>
          </p:cNvPr>
          <p:cNvSpPr/>
          <p:nvPr/>
        </p:nvSpPr>
        <p:spPr>
          <a:xfrm>
            <a:off x="6172200" y="1143000"/>
            <a:ext cx="4642103" cy="433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Showing four fingers to open Twitter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29E3E-6E8F-72A7-05EA-75C44CCB5C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5876"/>
            <a:ext cx="5023103" cy="42001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76" y="2055876"/>
            <a:ext cx="4852416" cy="412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3C8EB-4C86-5D32-0EAC-83EB3098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81276"/>
            <a:ext cx="5105400" cy="41239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A4119-9875-CB79-315E-2B88A08D3284}"/>
              </a:ext>
            </a:extLst>
          </p:cNvPr>
          <p:cNvSpPr/>
          <p:nvPr/>
        </p:nvSpPr>
        <p:spPr>
          <a:xfrm>
            <a:off x="646176" y="990600"/>
            <a:ext cx="4687824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Twitter while in Facebook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24E99-F81A-6A19-9DF2-1DE4957A1BFC}"/>
              </a:ext>
            </a:extLst>
          </p:cNvPr>
          <p:cNvSpPr/>
          <p:nvPr/>
        </p:nvSpPr>
        <p:spPr>
          <a:xfrm>
            <a:off x="6477000" y="1143000"/>
            <a:ext cx="449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Showing five fingers to close web browser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AB41-49CC-4676-39CD-2CC6B235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838200"/>
            <a:ext cx="5334000" cy="1015048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Showing 1 finger gesture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0AC23-808E-EFC8-3C71-49711512D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/>
          <a:stretch/>
        </p:blipFill>
        <p:spPr>
          <a:xfrm>
            <a:off x="2209800" y="2133600"/>
            <a:ext cx="6639454" cy="4195762"/>
          </a:xfrm>
        </p:spPr>
      </p:pic>
    </p:spTree>
    <p:extLst>
      <p:ext uri="{BB962C8B-B14F-4D97-AF65-F5344CB8AC3E}">
        <p14:creationId xmlns:p14="http://schemas.microsoft.com/office/powerpoint/2010/main" val="303925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FD17-E628-5B08-79AA-19F22380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6" y="228600"/>
            <a:ext cx="9982200" cy="1219201"/>
          </a:xfrm>
        </p:spPr>
        <p:txBody>
          <a:bodyPr/>
          <a:lstStyle/>
          <a:p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AD66-2E2C-E3FE-B72C-8200719D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71600"/>
            <a:ext cx="10363200" cy="54864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Users can use this technology to easily open the websites which they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     want in the web browser 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Thus, a web browser which is controlled via hand  gestures and is now implemented.                                      </a:t>
            </a:r>
          </a:p>
          <a:p>
            <a:pPr marL="0" indent="0">
              <a:buNone/>
            </a:pP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3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5800" b="1" dirty="0">
                <a:latin typeface="Calibri" panose="020F0502020204030204" pitchFamily="34" charset="0"/>
                <a:cs typeface="Calibri" panose="020F0502020204030204" pitchFamily="34" charset="0"/>
              </a:rPr>
              <a:t>FUTURE SCOPE</a:t>
            </a:r>
          </a:p>
          <a:p>
            <a:pPr marL="0" indent="0">
              <a:buNone/>
            </a:pPr>
            <a:endParaRPr lang="en-US" sz="3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Implement Gesture based games.</a:t>
            </a:r>
          </a:p>
          <a:p>
            <a:r>
              <a:rPr lang="en-US" sz="3800" dirty="0">
                <a:solidFill>
                  <a:srgbClr val="FFFFFF"/>
                </a:solidFill>
                <a:latin typeface="urw-din"/>
              </a:rPr>
              <a:t>Implement </a:t>
            </a:r>
            <a:r>
              <a:rPr lang="en-US" sz="3800" b="0" i="0" dirty="0">
                <a:solidFill>
                  <a:srgbClr val="FFFFFF"/>
                </a:solidFill>
                <a:effectLst/>
                <a:latin typeface="urw-din"/>
              </a:rPr>
              <a:t> the system to scroll up and down in the page using different hand gestures.</a:t>
            </a:r>
          </a:p>
          <a:p>
            <a:r>
              <a:rPr lang="en-US" sz="3800" b="0" i="0" dirty="0">
                <a:solidFill>
                  <a:srgbClr val="FFFFFF"/>
                </a:solidFill>
                <a:effectLst/>
                <a:latin typeface="urw-din"/>
              </a:rPr>
              <a:t>Implement gesture based passwords.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1604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609600"/>
            <a:ext cx="10927080" cy="599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253441"/>
            <a:ext cx="31242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sz="4000" b="1" dirty="0">
                <a:latin typeface="Calibri" panose="020F0502020204030204" pitchFamily="34" charset="0"/>
                <a:cs typeface="Calibri" panose="020F0502020204030204" pitchFamily="34" charset="0"/>
              </a:rPr>
              <a:t>ABSTRAC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  </a:t>
            </a:r>
            <a:endParaRPr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168654"/>
            <a:ext cx="10668000" cy="62061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1320" indent="-389255">
              <a:lnSpc>
                <a:spcPct val="100000"/>
              </a:lnSpc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Gestures are </a:t>
            </a:r>
            <a:r>
              <a:rPr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 of human</a:t>
            </a:r>
            <a:r>
              <a:rPr sz="2800" spc="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communication.</a:t>
            </a:r>
            <a:endParaRPr lang="en-IN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lnSpc>
                <a:spcPct val="100000"/>
              </a:lnSpc>
              <a:spcBef>
                <a:spcPts val="95"/>
              </a:spcBef>
              <a:buSzPct val="91071"/>
              <a:tabLst>
                <a:tab pos="400685" algn="l"/>
                <a:tab pos="401955" algn="l"/>
              </a:tabLst>
            </a:pPr>
            <a:endParaRPr lang="en-IN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1320" indent="-389255"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goal of hand web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to create a system that  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 human</a:t>
            </a:r>
            <a:r>
              <a:rPr lang="en-US" sz="28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gestures.</a:t>
            </a:r>
          </a:p>
          <a:p>
            <a:pPr marL="12065">
              <a:spcBef>
                <a:spcPts val="95"/>
              </a:spcBef>
              <a:buSzPct val="91071"/>
              <a:tabLst>
                <a:tab pos="400685" algn="l"/>
                <a:tab pos="401955" algn="l"/>
              </a:tabLst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1320" indent="-389255"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project </a:t>
            </a:r>
            <a:r>
              <a:rPr lang="en-US" sz="2800" spc="-5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implemented a real 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 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 by using OpenCV library.</a:t>
            </a:r>
          </a:p>
          <a:p>
            <a:pPr marL="12065">
              <a:spcBef>
                <a:spcPts val="95"/>
              </a:spcBef>
              <a:buSzPct val="91071"/>
              <a:tabLst>
                <a:tab pos="400685" algn="l"/>
                <a:tab pos="401955" algn="l"/>
              </a:tabLst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1320" indent="-389255"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Instead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typing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whole site 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name,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user would be able  to open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in new 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just a hand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gesture.</a:t>
            </a:r>
          </a:p>
          <a:p>
            <a:pPr marL="401320" indent="-389255"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endParaRPr lang="en-US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95"/>
              </a:spcBef>
              <a:buSzPct val="91071"/>
              <a:tabLst>
                <a:tab pos="400685" algn="l"/>
                <a:tab pos="401955" algn="l"/>
              </a:tabLst>
            </a:pPr>
            <a:endParaRPr lang="en-US" sz="2800" dirty="0">
              <a:latin typeface="Times New Roman"/>
              <a:cs typeface="Times New Roman"/>
            </a:endParaRPr>
          </a:p>
          <a:p>
            <a:pPr marL="401320" indent="-389255">
              <a:spcBef>
                <a:spcPts val="95"/>
              </a:spcBef>
              <a:buSzPct val="91071"/>
              <a:buFont typeface="Wingdings"/>
              <a:buChar char=""/>
              <a:tabLst>
                <a:tab pos="400685" algn="l"/>
                <a:tab pos="401955" algn="l"/>
              </a:tabLst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442555"/>
            <a:ext cx="465023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INTRODUCTIO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347978"/>
            <a:ext cx="9652279" cy="473706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69265" marR="6350" indent="-457200">
              <a:lnSpc>
                <a:spcPts val="2690"/>
              </a:lnSpc>
              <a:spcBef>
                <a:spcPts val="740"/>
              </a:spcBef>
              <a:buSzPct val="80357"/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basic goal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 web browser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to improve  the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users and</a:t>
            </a:r>
            <a:r>
              <a:rPr sz="2800" spc="-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computers.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"/>
            </a:pPr>
            <a:endParaRPr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marR="6350" indent="-457200">
              <a:lnSpc>
                <a:spcPts val="2690"/>
              </a:lnSpc>
              <a:buSzPct val="80357"/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 gestures </a:t>
            </a:r>
            <a:r>
              <a:rPr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</a:t>
            </a:r>
            <a:r>
              <a:rPr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as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 of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  between computers and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/>
              <a:buChar char=""/>
            </a:pPr>
            <a:endParaRPr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marR="5080" indent="-457200">
              <a:lnSpc>
                <a:spcPct val="80000"/>
              </a:lnSpc>
              <a:buSzPct val="80357"/>
              <a:buFont typeface="Wingdings"/>
              <a:buChar char=""/>
              <a:tabLst>
                <a:tab pos="469265" algn="l"/>
                <a:tab pos="469900" algn="l"/>
                <a:tab pos="1428750" algn="l"/>
                <a:tab pos="2783205" algn="l"/>
                <a:tab pos="4041140" algn="l"/>
                <a:tab pos="4546600" algn="l"/>
                <a:tab pos="5013325" algn="l"/>
                <a:tab pos="5677535" algn="l"/>
                <a:tab pos="6577330" algn="l"/>
                <a:tab pos="8977630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	gest</a:t>
            </a:r>
            <a:r>
              <a:rPr sz="2800" spc="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ppo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u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ou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28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ication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 convey messages</a:t>
            </a:r>
            <a:r>
              <a:rPr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clearly.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"/>
            </a:pPr>
            <a:endParaRPr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marR="6350" indent="-457200">
              <a:lnSpc>
                <a:spcPct val="80000"/>
              </a:lnSpc>
              <a:spcBef>
                <a:spcPts val="5"/>
              </a:spcBef>
              <a:buSzPct val="80357"/>
              <a:buFont typeface="Wingdings"/>
              <a:buChar char=""/>
              <a:tabLst>
                <a:tab pos="469265" algn="l"/>
                <a:tab pos="469900" algn="l"/>
                <a:tab pos="1160145" algn="l"/>
                <a:tab pos="2167890" algn="l"/>
                <a:tab pos="3115310" algn="l"/>
                <a:tab pos="4831715" algn="l"/>
                <a:tab pos="5266055" algn="l"/>
                <a:tab pos="6097270" algn="l"/>
                <a:tab pos="7259955" algn="l"/>
                <a:tab pos="9015730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	v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sion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r>
              <a:rPr sz="28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olo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1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sz="2800" spc="-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sture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 </a:t>
            </a:r>
            <a:r>
              <a:rPr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part of human computer</a:t>
            </a:r>
            <a:r>
              <a:rPr sz="2800" spc="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D6B8-252B-5725-DEDF-CFF9A26C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2401"/>
            <a:ext cx="10131425" cy="990599"/>
          </a:xfrm>
        </p:spPr>
        <p:txBody>
          <a:bodyPr/>
          <a:lstStyle/>
          <a:p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EXISTING</a:t>
            </a:r>
            <a:r>
              <a:rPr lang="en-IN" sz="3600" b="1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D1F7-BFD0-238C-E062-129F2CCC1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95400"/>
            <a:ext cx="5714999" cy="5257799"/>
          </a:xfrm>
        </p:spPr>
        <p:txBody>
          <a:bodyPr>
            <a:normAutofit fontScale="92500" lnSpcReduction="20000"/>
          </a:bodyPr>
          <a:lstStyle/>
          <a:p>
            <a:pPr marL="469900" marR="513080" indent="-457834">
              <a:lnSpc>
                <a:spcPct val="100000"/>
              </a:lnSpc>
              <a:spcBef>
                <a:spcPts val="95"/>
              </a:spcBef>
              <a:buSzPct val="80357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Mouse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Keyboard plays a  significant role in human computer  interaction.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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114935" indent="-457834">
              <a:lnSpc>
                <a:spcPct val="100000"/>
              </a:lnSpc>
              <a:spcBef>
                <a:spcPts val="1795"/>
              </a:spcBef>
              <a:buSzPct val="80357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user needs to enter the site </a:t>
            </a:r>
            <a:r>
              <a:rPr lang="en-US" sz="30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sz="3000" spc="-13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 using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keyboard, mouse, and also by  speech</a:t>
            </a:r>
            <a:r>
              <a:rPr lang="en-US" sz="30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recognition.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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5080" indent="-457834">
              <a:lnSpc>
                <a:spcPct val="100000"/>
              </a:lnSpc>
              <a:spcBef>
                <a:spcPts val="1800"/>
              </a:spcBef>
              <a:buSzPct val="80357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devices mouse ,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 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joystick are still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sz="3000" spc="-5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 </a:t>
            </a:r>
            <a:r>
              <a:rPr lang="en-US" sz="30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r>
              <a:rPr lang="en-US" sz="3000" spc="-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5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way.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grpSp>
        <p:nvGrpSpPr>
          <p:cNvPr id="4" name="object 12">
            <a:extLst>
              <a:ext uri="{FF2B5EF4-FFF2-40B4-BE49-F238E27FC236}">
                <a16:creationId xmlns:a16="http://schemas.microsoft.com/office/drawing/2014/main" id="{AE70AB21-2A5F-D181-2B84-BAA700EE14BD}"/>
              </a:ext>
            </a:extLst>
          </p:cNvPr>
          <p:cNvGrpSpPr/>
          <p:nvPr/>
        </p:nvGrpSpPr>
        <p:grpSpPr>
          <a:xfrm>
            <a:off x="7620000" y="1143000"/>
            <a:ext cx="3418051" cy="4876800"/>
            <a:chOff x="8110993" y="1176781"/>
            <a:chExt cx="3418051" cy="4629147"/>
          </a:xfrm>
        </p:grpSpPr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0AD642C6-D9A5-4C34-E9F6-AE1ADF214B05}"/>
                </a:ext>
              </a:extLst>
            </p:cNvPr>
            <p:cNvSpPr/>
            <p:nvPr/>
          </p:nvSpPr>
          <p:spPr>
            <a:xfrm>
              <a:off x="8110993" y="1176781"/>
              <a:ext cx="3208020" cy="1943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14">
              <a:extLst>
                <a:ext uri="{FF2B5EF4-FFF2-40B4-BE49-F238E27FC236}">
                  <a16:creationId xmlns:a16="http://schemas.microsoft.com/office/drawing/2014/main" id="{B2FCA1B9-BBBF-B2DA-A475-C4A0D5A29B5E}"/>
                </a:ext>
              </a:extLst>
            </p:cNvPr>
            <p:cNvSpPr/>
            <p:nvPr/>
          </p:nvSpPr>
          <p:spPr>
            <a:xfrm>
              <a:off x="8235680" y="3492497"/>
              <a:ext cx="3293364" cy="2313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61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75924"/>
            <a:ext cx="7086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sz="4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sz="4000" b="1" spc="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n-IN" sz="4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40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219200"/>
            <a:ext cx="10058400" cy="370537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469900" marR="5080" indent="-457834">
              <a:lnSpc>
                <a:spcPts val="2810"/>
              </a:lnSpc>
              <a:spcBef>
                <a:spcPts val="455"/>
              </a:spcBef>
              <a:buSzPct val="78846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lang="en-IN" sz="2800" spc="-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to design a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using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processing 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controlling the browser using hand</a:t>
            </a:r>
            <a:r>
              <a:rPr sz="2800" spc="-14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gestures.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 marR="137160">
              <a:lnSpc>
                <a:spcPts val="7620"/>
              </a:lnSpc>
              <a:spcBef>
                <a:spcPts val="950"/>
              </a:spcBef>
              <a:buSzPct val="78846"/>
              <a:tabLst>
                <a:tab pos="469900" algn="l"/>
                <a:tab pos="470534" algn="l"/>
              </a:tabLst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used in Hand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</a:t>
            </a:r>
            <a:r>
              <a:rPr lang="en-IN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endParaRPr lang="en-IN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 marR="137160">
              <a:lnSpc>
                <a:spcPts val="7620"/>
              </a:lnSpc>
              <a:spcBef>
                <a:spcPts val="950"/>
              </a:spcBef>
              <a:buSzPct val="78846"/>
              <a:tabLst>
                <a:tab pos="469900" algn="l"/>
                <a:tab pos="470534" algn="l"/>
              </a:tabLst>
            </a:pPr>
            <a:r>
              <a:rPr lang="en-IN" sz="28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sz="36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1.Image acquisition:</a:t>
            </a:r>
            <a:endParaRPr lang="en-IN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1203960" indent="-457834">
              <a:lnSpc>
                <a:spcPts val="2810"/>
              </a:lnSpc>
              <a:spcBef>
                <a:spcPts val="35"/>
              </a:spcBef>
              <a:buSzPct val="78846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gets captured from web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sz="2800" spc="-1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 connected to the </a:t>
            </a:r>
            <a:r>
              <a:rPr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laptop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an</a:t>
            </a:r>
            <a:r>
              <a:rPr sz="2800" spc="-7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9678"/>
            <a:ext cx="4724400" cy="10599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b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sz="3600" b="1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sz="36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en-US" sz="36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sz="36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processin</a:t>
            </a:r>
            <a:r>
              <a:rPr lang="en-US" sz="36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sz="36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85800" y="1185692"/>
            <a:ext cx="9829800" cy="3907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447675" indent="-45720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Convert to </a:t>
            </a:r>
            <a:r>
              <a:rPr sz="2800" b="1" dirty="0"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It is the process of converting an image from RGB to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gray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scale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69900" marR="78105" indent="-457200">
              <a:lnSpc>
                <a:spcPts val="5040"/>
              </a:lnSpc>
              <a:spcBef>
                <a:spcPts val="44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Gaussian filter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: It is used to blur the image and reduce 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image 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noise.</a:t>
            </a:r>
            <a:endParaRPr lang="en-IN" sz="28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78105" indent="-457200">
              <a:lnSpc>
                <a:spcPts val="5040"/>
              </a:lnSpc>
              <a:spcBef>
                <a:spcPts val="44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lang="en-IN" sz="28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Thresholding: </a:t>
            </a:r>
            <a:r>
              <a:rPr lang="en-IN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It convert an image from </a:t>
            </a:r>
            <a:r>
              <a:rPr lang="en-IN" sz="2800" spc="-5" dirty="0" err="1">
                <a:latin typeface="Calibri" panose="020F0502020204030204" pitchFamily="34" charset="0"/>
                <a:cs typeface="Calibri" panose="020F0502020204030204" pitchFamily="34" charset="0"/>
              </a:rPr>
              <a:t>gray</a:t>
            </a:r>
            <a:r>
              <a:rPr lang="en-IN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scale image to binary image.</a:t>
            </a:r>
            <a:endParaRPr sz="28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457200"/>
            <a:ext cx="10896600" cy="6522427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785"/>
              </a:spcBef>
              <a:tabLst>
                <a:tab pos="398780" algn="l"/>
              </a:tabLst>
            </a:pPr>
            <a:r>
              <a:rPr lang="en-IN" sz="36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sz="36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</a:t>
            </a:r>
            <a:r>
              <a:rPr sz="3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Detection:</a:t>
            </a:r>
            <a:endParaRPr lang="en-IN" sz="3600" b="1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marR="802005" lvl="1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314325" algn="l"/>
              </a:tabLst>
            </a:pPr>
            <a:r>
              <a:rPr sz="28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Contour:</a:t>
            </a:r>
            <a:r>
              <a:rPr lang="en-IN" sz="28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process of identifying structural outlines of objects in an image ,which helps to identify the shape of object.</a:t>
            </a:r>
          </a:p>
          <a:p>
            <a:pPr marL="469900" marR="874394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26060" algn="l"/>
              </a:tabLst>
            </a:pPr>
            <a:r>
              <a:rPr lang="en-US" sz="2800" b="1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Extraction of input: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pre-processing on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input </a:t>
            </a:r>
            <a:r>
              <a:rPr lang="en-US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  hand detection is</a:t>
            </a:r>
            <a:r>
              <a:rPr lang="en-US" sz="28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done.</a:t>
            </a:r>
          </a:p>
          <a:p>
            <a:pPr marL="12700" marR="874394">
              <a:lnSpc>
                <a:spcPct val="150000"/>
              </a:lnSpc>
              <a:tabLst>
                <a:tab pos="226060" algn="l"/>
              </a:tabLst>
            </a:pPr>
            <a:endParaRPr lang="en-US" sz="2800" dirty="0">
              <a:latin typeface="Times New Roman"/>
              <a:cs typeface="Times New Roman"/>
            </a:endParaRPr>
          </a:p>
          <a:p>
            <a:pPr marL="469900" marR="802005" lvl="1" indent="-45720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314325" algn="l"/>
              </a:tabLst>
            </a:pPr>
            <a:endParaRPr lang="en-IN" sz="2800" spc="-5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802005" lvl="1">
              <a:lnSpc>
                <a:spcPct val="150000"/>
              </a:lnSpc>
              <a:tabLst>
                <a:tab pos="314325" algn="l"/>
              </a:tabLst>
            </a:pPr>
            <a:r>
              <a:rPr lang="en-IN" sz="2800"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800" dirty="0">
              <a:latin typeface="Times New Roman"/>
              <a:cs typeface="Times New Roman"/>
            </a:endParaRPr>
          </a:p>
          <a:p>
            <a:pPr marL="12700" marR="874394">
              <a:lnSpc>
                <a:spcPct val="150000"/>
              </a:lnSpc>
              <a:tabLst>
                <a:tab pos="226060" algn="l"/>
              </a:tabLst>
            </a:pPr>
            <a:endParaRPr sz="2800" dirty="0">
              <a:latin typeface="Times New Roman"/>
              <a:cs typeface="Times New Roman"/>
            </a:endParaRPr>
          </a:p>
          <a:p>
            <a:pPr marL="12700" marR="463550">
              <a:lnSpc>
                <a:spcPct val="150000"/>
              </a:lnSpc>
              <a:spcBef>
                <a:spcPts val="5"/>
              </a:spcBef>
              <a:tabLst>
                <a:tab pos="325120" algn="l"/>
              </a:tabLst>
            </a:pP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4784" y="762000"/>
            <a:ext cx="3533775" cy="54117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1140" rIns="0" bIns="0" rtlCol="0">
            <a:spAutoFit/>
          </a:bodyPr>
          <a:lstStyle/>
          <a:p>
            <a:pPr marL="885190">
              <a:lnSpc>
                <a:spcPct val="100000"/>
              </a:lnSpc>
              <a:spcBef>
                <a:spcPts val="1820"/>
              </a:spcBef>
            </a:pPr>
            <a:r>
              <a:rPr lang="en-US" sz="2000" spc="-1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Webcam(i</a:t>
            </a:r>
            <a:r>
              <a:rPr sz="2000" spc="-1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nput</a:t>
            </a:r>
            <a:r>
              <a:rPr lang="en-US" sz="2000" spc="-1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sz="1800" spc="-10" dirty="0">
                <a:latin typeface="Gothic Uralic"/>
                <a:cs typeface="Gothic Uralic"/>
              </a:rPr>
              <a:t>)</a:t>
            </a:r>
            <a:endParaRPr sz="1800" dirty="0">
              <a:latin typeface="Gothic Uralic"/>
              <a:cs typeface="Gothic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4309" y="1920644"/>
            <a:ext cx="3533776" cy="5386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0" rIns="0" bIns="0" rtlCol="0">
            <a:spAutoFit/>
          </a:bodyPr>
          <a:lstStyle/>
          <a:p>
            <a:pPr marL="1019175">
              <a:lnSpc>
                <a:spcPct val="100000"/>
              </a:lnSpc>
              <a:spcBef>
                <a:spcPts val="1800"/>
              </a:spcBef>
            </a:pPr>
            <a:r>
              <a:rPr sz="2000" spc="-1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</a:t>
            </a:r>
            <a:r>
              <a:rPr sz="2000" spc="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4784" y="3365372"/>
            <a:ext cx="3533775" cy="53796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7965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795"/>
              </a:spcBef>
            </a:pPr>
            <a:r>
              <a:rPr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2000" spc="-2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4784" y="4721733"/>
            <a:ext cx="3533775" cy="5007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113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05"/>
              </a:spcBef>
            </a:pPr>
            <a:r>
              <a:rPr sz="2000" spc="-1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 </a:t>
            </a:r>
            <a:r>
              <a:rPr sz="2000" spc="-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gesture</a:t>
            </a:r>
            <a:r>
              <a:rPr sz="2000" spc="2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994784" y="5979105"/>
            <a:ext cx="3533775" cy="738505"/>
            <a:chOff x="3994784" y="6001892"/>
            <a:chExt cx="3533775" cy="738505"/>
          </a:xfrm>
        </p:grpSpPr>
        <p:sp>
          <p:nvSpPr>
            <p:cNvPr id="7" name="object 7"/>
            <p:cNvSpPr/>
            <p:nvPr/>
          </p:nvSpPr>
          <p:spPr>
            <a:xfrm>
              <a:off x="4004309" y="6011417"/>
              <a:ext cx="3514725" cy="719455"/>
            </a:xfrm>
            <a:custGeom>
              <a:avLst/>
              <a:gdLst/>
              <a:ahLst/>
              <a:cxnLst/>
              <a:rect l="l" t="t" r="r" b="b"/>
              <a:pathLst>
                <a:path w="3514725" h="719454">
                  <a:moveTo>
                    <a:pt x="3514343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3514343" y="719327"/>
                  </a:lnTo>
                  <a:lnTo>
                    <a:pt x="3514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04309" y="6011417"/>
              <a:ext cx="3514725" cy="719455"/>
            </a:xfrm>
            <a:custGeom>
              <a:avLst/>
              <a:gdLst/>
              <a:ahLst/>
              <a:cxnLst/>
              <a:rect l="l" t="t" r="r" b="b"/>
              <a:pathLst>
                <a:path w="3514725" h="719454">
                  <a:moveTo>
                    <a:pt x="0" y="719327"/>
                  </a:moveTo>
                  <a:lnTo>
                    <a:pt x="3514343" y="719327"/>
                  </a:lnTo>
                  <a:lnTo>
                    <a:pt x="3514343" y="0"/>
                  </a:lnTo>
                  <a:lnTo>
                    <a:pt x="0" y="0"/>
                  </a:lnTo>
                  <a:lnTo>
                    <a:pt x="0" y="71932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04309" y="6080556"/>
            <a:ext cx="3290443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3945" marR="5080" indent="-107188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Operation to be performed</a:t>
            </a:r>
          </a:p>
          <a:p>
            <a:pPr marL="1083945" marR="5080" indent="-107188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(output)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16904" y="2476548"/>
            <a:ext cx="196003" cy="892887"/>
            <a:chOff x="5716904" y="2772536"/>
            <a:chExt cx="214629" cy="596900"/>
          </a:xfrm>
        </p:grpSpPr>
        <p:sp>
          <p:nvSpPr>
            <p:cNvPr id="11" name="object 11"/>
            <p:cNvSpPr/>
            <p:nvPr/>
          </p:nvSpPr>
          <p:spPr>
            <a:xfrm>
              <a:off x="5726429" y="2782061"/>
              <a:ext cx="195580" cy="577850"/>
            </a:xfrm>
            <a:custGeom>
              <a:avLst/>
              <a:gdLst/>
              <a:ahLst/>
              <a:cxnLst/>
              <a:rect l="l" t="t" r="r" b="b"/>
              <a:pathLst>
                <a:path w="195579" h="577850">
                  <a:moveTo>
                    <a:pt x="146304" y="0"/>
                  </a:moveTo>
                  <a:lnTo>
                    <a:pt x="48768" y="0"/>
                  </a:lnTo>
                  <a:lnTo>
                    <a:pt x="48768" y="480060"/>
                  </a:lnTo>
                  <a:lnTo>
                    <a:pt x="0" y="480060"/>
                  </a:lnTo>
                  <a:lnTo>
                    <a:pt x="97536" y="577596"/>
                  </a:lnTo>
                  <a:lnTo>
                    <a:pt x="195072" y="480060"/>
                  </a:lnTo>
                  <a:lnTo>
                    <a:pt x="146304" y="480060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6429" y="2782061"/>
              <a:ext cx="195580" cy="577850"/>
            </a:xfrm>
            <a:custGeom>
              <a:avLst/>
              <a:gdLst/>
              <a:ahLst/>
              <a:cxnLst/>
              <a:rect l="l" t="t" r="r" b="b"/>
              <a:pathLst>
                <a:path w="195579" h="577850">
                  <a:moveTo>
                    <a:pt x="0" y="480060"/>
                  </a:moveTo>
                  <a:lnTo>
                    <a:pt x="48768" y="480060"/>
                  </a:lnTo>
                  <a:lnTo>
                    <a:pt x="48768" y="0"/>
                  </a:lnTo>
                  <a:lnTo>
                    <a:pt x="146304" y="0"/>
                  </a:lnTo>
                  <a:lnTo>
                    <a:pt x="146304" y="480060"/>
                  </a:lnTo>
                  <a:lnTo>
                    <a:pt x="195072" y="480060"/>
                  </a:lnTo>
                  <a:lnTo>
                    <a:pt x="97536" y="577596"/>
                  </a:lnTo>
                  <a:lnTo>
                    <a:pt x="0" y="48006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712352" y="3912888"/>
            <a:ext cx="205105" cy="830629"/>
            <a:chOff x="5716904" y="4130421"/>
            <a:chExt cx="214629" cy="572770"/>
          </a:xfrm>
        </p:grpSpPr>
        <p:sp>
          <p:nvSpPr>
            <p:cNvPr id="14" name="object 14"/>
            <p:cNvSpPr/>
            <p:nvPr/>
          </p:nvSpPr>
          <p:spPr>
            <a:xfrm>
              <a:off x="5726429" y="4139946"/>
              <a:ext cx="195580" cy="553720"/>
            </a:xfrm>
            <a:custGeom>
              <a:avLst/>
              <a:gdLst/>
              <a:ahLst/>
              <a:cxnLst/>
              <a:rect l="l" t="t" r="r" b="b"/>
              <a:pathLst>
                <a:path w="195579" h="553720">
                  <a:moveTo>
                    <a:pt x="146304" y="0"/>
                  </a:moveTo>
                  <a:lnTo>
                    <a:pt x="48768" y="0"/>
                  </a:lnTo>
                  <a:lnTo>
                    <a:pt x="48768" y="455675"/>
                  </a:lnTo>
                  <a:lnTo>
                    <a:pt x="0" y="455675"/>
                  </a:lnTo>
                  <a:lnTo>
                    <a:pt x="97536" y="553211"/>
                  </a:lnTo>
                  <a:lnTo>
                    <a:pt x="195072" y="455675"/>
                  </a:lnTo>
                  <a:lnTo>
                    <a:pt x="146304" y="455675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26429" y="4139946"/>
              <a:ext cx="195580" cy="553720"/>
            </a:xfrm>
            <a:custGeom>
              <a:avLst/>
              <a:gdLst/>
              <a:ahLst/>
              <a:cxnLst/>
              <a:rect l="l" t="t" r="r" b="b"/>
              <a:pathLst>
                <a:path w="195579" h="553720">
                  <a:moveTo>
                    <a:pt x="0" y="455675"/>
                  </a:moveTo>
                  <a:lnTo>
                    <a:pt x="48768" y="455675"/>
                  </a:lnTo>
                  <a:lnTo>
                    <a:pt x="48768" y="0"/>
                  </a:lnTo>
                  <a:lnTo>
                    <a:pt x="146304" y="0"/>
                  </a:lnTo>
                  <a:lnTo>
                    <a:pt x="146304" y="455675"/>
                  </a:lnTo>
                  <a:lnTo>
                    <a:pt x="195072" y="455675"/>
                  </a:lnTo>
                  <a:lnTo>
                    <a:pt x="97536" y="553211"/>
                  </a:lnTo>
                  <a:lnTo>
                    <a:pt x="0" y="4556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761671" y="5249413"/>
            <a:ext cx="196003" cy="791491"/>
            <a:chOff x="5716904" y="5406009"/>
            <a:chExt cx="214629" cy="577215"/>
          </a:xfrm>
        </p:grpSpPr>
        <p:sp>
          <p:nvSpPr>
            <p:cNvPr id="17" name="object 17"/>
            <p:cNvSpPr/>
            <p:nvPr/>
          </p:nvSpPr>
          <p:spPr>
            <a:xfrm>
              <a:off x="5726429" y="5415534"/>
              <a:ext cx="195580" cy="558165"/>
            </a:xfrm>
            <a:custGeom>
              <a:avLst/>
              <a:gdLst/>
              <a:ahLst/>
              <a:cxnLst/>
              <a:rect l="l" t="t" r="r" b="b"/>
              <a:pathLst>
                <a:path w="195579" h="558164">
                  <a:moveTo>
                    <a:pt x="146304" y="0"/>
                  </a:moveTo>
                  <a:lnTo>
                    <a:pt x="48768" y="0"/>
                  </a:lnTo>
                  <a:lnTo>
                    <a:pt x="48768" y="460247"/>
                  </a:lnTo>
                  <a:lnTo>
                    <a:pt x="0" y="460247"/>
                  </a:lnTo>
                  <a:lnTo>
                    <a:pt x="97536" y="557783"/>
                  </a:lnTo>
                  <a:lnTo>
                    <a:pt x="195072" y="460247"/>
                  </a:lnTo>
                  <a:lnTo>
                    <a:pt x="146304" y="460247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26429" y="5415534"/>
              <a:ext cx="195580" cy="558165"/>
            </a:xfrm>
            <a:custGeom>
              <a:avLst/>
              <a:gdLst/>
              <a:ahLst/>
              <a:cxnLst/>
              <a:rect l="l" t="t" r="r" b="b"/>
              <a:pathLst>
                <a:path w="195579" h="558164">
                  <a:moveTo>
                    <a:pt x="0" y="460247"/>
                  </a:moveTo>
                  <a:lnTo>
                    <a:pt x="48768" y="460247"/>
                  </a:lnTo>
                  <a:lnTo>
                    <a:pt x="48768" y="0"/>
                  </a:lnTo>
                  <a:lnTo>
                    <a:pt x="146304" y="0"/>
                  </a:lnTo>
                  <a:lnTo>
                    <a:pt x="146304" y="460247"/>
                  </a:lnTo>
                  <a:lnTo>
                    <a:pt x="195072" y="460247"/>
                  </a:lnTo>
                  <a:lnTo>
                    <a:pt x="97536" y="557783"/>
                  </a:lnTo>
                  <a:lnTo>
                    <a:pt x="0" y="46024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685089" y="1308461"/>
            <a:ext cx="219120" cy="642149"/>
            <a:chOff x="5732145" y="1486280"/>
            <a:chExt cx="215900" cy="548005"/>
          </a:xfrm>
        </p:grpSpPr>
        <p:sp>
          <p:nvSpPr>
            <p:cNvPr id="20" name="object 20"/>
            <p:cNvSpPr/>
            <p:nvPr/>
          </p:nvSpPr>
          <p:spPr>
            <a:xfrm>
              <a:off x="5741670" y="1495805"/>
              <a:ext cx="196850" cy="528955"/>
            </a:xfrm>
            <a:custGeom>
              <a:avLst/>
              <a:gdLst/>
              <a:ahLst/>
              <a:cxnLst/>
              <a:rect l="l" t="t" r="r" b="b"/>
              <a:pathLst>
                <a:path w="196850" h="528955">
                  <a:moveTo>
                    <a:pt x="147446" y="0"/>
                  </a:moveTo>
                  <a:lnTo>
                    <a:pt x="49149" y="0"/>
                  </a:lnTo>
                  <a:lnTo>
                    <a:pt x="49149" y="430530"/>
                  </a:lnTo>
                  <a:lnTo>
                    <a:pt x="0" y="430530"/>
                  </a:lnTo>
                  <a:lnTo>
                    <a:pt x="98297" y="528828"/>
                  </a:lnTo>
                  <a:lnTo>
                    <a:pt x="196595" y="430530"/>
                  </a:lnTo>
                  <a:lnTo>
                    <a:pt x="147446" y="430530"/>
                  </a:lnTo>
                  <a:lnTo>
                    <a:pt x="147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41670" y="1495805"/>
              <a:ext cx="196850" cy="528955"/>
            </a:xfrm>
            <a:custGeom>
              <a:avLst/>
              <a:gdLst/>
              <a:ahLst/>
              <a:cxnLst/>
              <a:rect l="l" t="t" r="r" b="b"/>
              <a:pathLst>
                <a:path w="196850" h="528955">
                  <a:moveTo>
                    <a:pt x="0" y="430530"/>
                  </a:moveTo>
                  <a:lnTo>
                    <a:pt x="49149" y="430530"/>
                  </a:lnTo>
                  <a:lnTo>
                    <a:pt x="49149" y="0"/>
                  </a:lnTo>
                  <a:lnTo>
                    <a:pt x="147446" y="0"/>
                  </a:lnTo>
                  <a:lnTo>
                    <a:pt x="147446" y="430530"/>
                  </a:lnTo>
                  <a:lnTo>
                    <a:pt x="196595" y="430530"/>
                  </a:lnTo>
                  <a:lnTo>
                    <a:pt x="98297" y="528828"/>
                  </a:lnTo>
                  <a:lnTo>
                    <a:pt x="0" y="43053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057400" y="99323"/>
            <a:ext cx="7961247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STEP-BY-STEP </a:t>
            </a:r>
            <a:r>
              <a:rPr sz="2800" spc="-5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HAND WEB</a:t>
            </a:r>
            <a:r>
              <a:rPr sz="2800" spc="-190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7641</TotalTime>
  <Words>1103</Words>
  <Application>Microsoft Office PowerPoint</Application>
  <PresentationFormat>Widescreen</PresentationFormat>
  <Paragraphs>188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Gothic Uralic</vt:lpstr>
      <vt:lpstr>Times New Roman</vt:lpstr>
      <vt:lpstr>urw-din</vt:lpstr>
      <vt:lpstr>Wingdings</vt:lpstr>
      <vt:lpstr>Celestial</vt:lpstr>
      <vt:lpstr>HAND WEB BROWSER                      (CONTROLLING WEB BROWSER VIA DIFFERENT HAND GESTURES)</vt:lpstr>
      <vt:lpstr>  CONTENTS</vt:lpstr>
      <vt:lpstr>       ABSTRACT  </vt:lpstr>
      <vt:lpstr>      INTRODUCTION</vt:lpstr>
      <vt:lpstr>                               EXISTING SYSTEM</vt:lpstr>
      <vt:lpstr>          PROPOSED SYSTEM </vt:lpstr>
      <vt:lpstr> 2.Pre-processing:</vt:lpstr>
      <vt:lpstr>PowerPoint Presentation</vt:lpstr>
      <vt:lpstr>STEP-BY-STEP PROCESS OF HAND WEB BROWSER</vt:lpstr>
      <vt:lpstr>ALGORITHM</vt:lpstr>
      <vt:lpstr>PowerPoint Presentation</vt:lpstr>
      <vt:lpstr>                                  UML DIAGRAMS </vt:lpstr>
      <vt:lpstr>  USE CASE DIAGRAM</vt:lpstr>
      <vt:lpstr>SEQUENCE DIAGRAM</vt:lpstr>
      <vt:lpstr>ACTIVITY DIAGRAM</vt:lpstr>
      <vt:lpstr>COLLABORATION DIAGRAM</vt:lpstr>
      <vt:lpstr>COMPONENT DIAGRAM</vt:lpstr>
      <vt:lpstr>DEPLOYMENT DIAGRAM</vt:lpstr>
      <vt:lpstr>SOURCE CODE</vt:lpstr>
      <vt:lpstr>PowerPoint Presentation</vt:lpstr>
      <vt:lpstr>TEST CASES</vt:lpstr>
      <vt:lpstr>PowerPoint Presentation</vt:lpstr>
      <vt:lpstr>                                      OUTPUT SCREENS</vt:lpstr>
      <vt:lpstr>PowerPoint Presentation</vt:lpstr>
      <vt:lpstr>PowerPoint Presentation</vt:lpstr>
      <vt:lpstr>           Showing 1 finger gesture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KUMAR GUBBALA</dc:creator>
  <cp:lastModifiedBy>Raj Kumar</cp:lastModifiedBy>
  <cp:revision>59</cp:revision>
  <dcterms:created xsi:type="dcterms:W3CDTF">2022-05-06T05:58:28Z</dcterms:created>
  <dcterms:modified xsi:type="dcterms:W3CDTF">2023-05-26T13:44:52Z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2022-05-04T00:00:00Z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2022-05-06T00:00:00Z</vt:filetime>
  </property>
</Properties>
</file>